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70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B8BC"/>
    <a:srgbClr val="E4EBEC"/>
    <a:srgbClr val="EBF0F1"/>
    <a:srgbClr val="E8F1F4"/>
    <a:srgbClr val="EFF3F5"/>
    <a:srgbClr val="E1E8EB"/>
    <a:srgbClr val="E7ECED"/>
    <a:srgbClr val="BCBCC0"/>
    <a:srgbClr val="BABAC2"/>
    <a:srgbClr val="C6C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45" autoAdjust="0"/>
    <p:restoredTop sz="94660"/>
  </p:normalViewPr>
  <p:slideViewPr>
    <p:cSldViewPr>
      <p:cViewPr>
        <p:scale>
          <a:sx n="110" d="100"/>
          <a:sy n="110" d="100"/>
        </p:scale>
        <p:origin x="-114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05D14-730F-4E9C-8AA7-E5A36C5EDB07}" type="datetimeFigureOut">
              <a:rPr lang="nl-BE" smtClean="0"/>
              <a:pPr/>
              <a:t>6/06/2012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C47648-7510-4A64-BE2F-F8CB409CCB09}" type="slidenum">
              <a:rPr lang="nl-BE" smtClean="0"/>
              <a:pPr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902570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645023-5122-427B-9374-36ED297D32E4}" type="datetimeFigureOut">
              <a:rPr lang="nl-BE" smtClean="0"/>
              <a:pPr/>
              <a:t>6/06/2012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56E4F6-2495-459B-80AC-82ED13255B1D}" type="slidenum">
              <a:rPr lang="nl-BE" smtClean="0"/>
              <a:pPr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41431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oofd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/>
          <p:cNvSpPr/>
          <p:nvPr userDrawn="1"/>
        </p:nvSpPr>
        <p:spPr>
          <a:xfrm>
            <a:off x="1785918" y="0"/>
            <a:ext cx="7358081" cy="1235242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7" name="Afbeelding 6" descr="alle silhouetten.jpg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1581782"/>
            <a:ext cx="9144000" cy="369443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785918" y="0"/>
            <a:ext cx="7358082" cy="1252603"/>
          </a:xfrm>
        </p:spPr>
        <p:txBody>
          <a:bodyPr anchor="ctr" anchorCtr="0">
            <a:normAutofit/>
          </a:bodyPr>
          <a:lstStyle>
            <a:lvl1pPr algn="ctr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nl-BE" dirty="0" smtClean="0"/>
              <a:t>Klik om een titel te maken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8FA0F520-1625-46A4-9F48-FED5779399CE}" type="datetime1">
              <a:rPr lang="nl-BE" smtClean="0"/>
              <a:pPr/>
              <a:t>6/06/2012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01365" y="6237962"/>
            <a:ext cx="2895600" cy="365125"/>
          </a:xfrm>
        </p:spPr>
        <p:txBody>
          <a:bodyPr/>
          <a:lstStyle>
            <a:lvl1pPr>
              <a:defRPr sz="14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BE" smtClean="0"/>
              <a:t>www.cvoleuven.be</a:t>
            </a:r>
            <a:endParaRPr lang="nl-BE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496B-E89C-4BC8-9FB2-5F81ADA302FC}" type="slidenum">
              <a:rPr lang="nl-BE" smtClean="0"/>
              <a:pPr/>
              <a:t>‹nr.›</a:t>
            </a:fld>
            <a:endParaRPr lang="nl-BE" dirty="0"/>
          </a:p>
        </p:txBody>
      </p:sp>
      <p:pic>
        <p:nvPicPr>
          <p:cNvPr id="8" name="Afbeelding 7" descr="logo grijs-zwart-rozekopie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804416" cy="1258824"/>
          </a:xfrm>
          <a:prstGeom prst="rect">
            <a:avLst/>
          </a:prstGeom>
        </p:spPr>
      </p:pic>
      <p:cxnSp>
        <p:nvCxnSpPr>
          <p:cNvPr id="11" name="Rechte verbindingslijn 10"/>
          <p:cNvCxnSpPr/>
          <p:nvPr userDrawn="1"/>
        </p:nvCxnSpPr>
        <p:spPr>
          <a:xfrm flipV="1">
            <a:off x="1804737" y="1245755"/>
            <a:ext cx="73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500166" y="1285860"/>
            <a:ext cx="7186634" cy="4840303"/>
          </a:xfrm>
        </p:spPr>
        <p:txBody>
          <a:bodyPr vert="eaVert"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0FE2D-8815-4164-9222-3B4B2ED875E1}" type="datetime1">
              <a:rPr lang="nl-BE" smtClean="0"/>
              <a:pPr/>
              <a:t>6/06/2012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www.cvoleuven.be</a:t>
            </a:r>
            <a:endParaRPr lang="nl-BE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496B-E89C-4BC8-9FB2-5F81ADA302FC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858016" y="1214422"/>
            <a:ext cx="2057400" cy="4911741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500166" y="1214422"/>
            <a:ext cx="5143536" cy="4911741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A8C2-EB08-495A-BAEE-0053217152CC}" type="datetime1">
              <a:rPr lang="nl-BE" smtClean="0"/>
              <a:pPr/>
              <a:t>6/06/2012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www.cvoleuven.be</a:t>
            </a:r>
            <a:endParaRPr lang="nl-BE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496B-E89C-4BC8-9FB2-5F81ADA302FC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mbria" pitchFamily="18" charset="0"/>
              </a:defRPr>
            </a:lvl1pPr>
          </a:lstStyle>
          <a:p>
            <a:fld id="{9A0C6E69-B708-4ECE-B28B-1F57E9FDB71E}" type="datetime1">
              <a:rPr lang="nl-BE" smtClean="0"/>
              <a:pPr/>
              <a:t>6/06/2012</a:t>
            </a:fld>
            <a:endParaRPr lang="nl-BE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  <a:noFill/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50043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om het opmaakprofiel van de modelondertitel te bewerken</a:t>
            </a:r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10173" y="6210167"/>
            <a:ext cx="2895600" cy="365125"/>
          </a:xfrm>
        </p:spPr>
        <p:txBody>
          <a:bodyPr/>
          <a:lstStyle>
            <a:lvl1pPr>
              <a:defRPr sz="1400" b="1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defRPr>
            </a:lvl1pPr>
          </a:lstStyle>
          <a:p>
            <a:r>
              <a:rPr lang="nl-BE" smtClean="0"/>
              <a:t>www.cvoleuven.be</a:t>
            </a:r>
            <a:endParaRPr lang="nl-BE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mbria" pitchFamily="18" charset="0"/>
              </a:defRPr>
            </a:lvl1pPr>
          </a:lstStyle>
          <a:p>
            <a:fld id="{A867496B-E89C-4BC8-9FB2-5F81ADA302FC}" type="slidenum">
              <a:rPr lang="nl-BE" smtClean="0"/>
              <a:pPr/>
              <a:t>‹nr.›</a:t>
            </a:fld>
            <a:endParaRPr lang="nl-BE" dirty="0"/>
          </a:p>
        </p:txBody>
      </p:sp>
      <p:cxnSp>
        <p:nvCxnSpPr>
          <p:cNvPr id="8" name="Rechte verbindingslijn 7"/>
          <p:cNvCxnSpPr/>
          <p:nvPr userDrawn="1"/>
        </p:nvCxnSpPr>
        <p:spPr>
          <a:xfrm>
            <a:off x="0" y="6000768"/>
            <a:ext cx="9144000" cy="1588"/>
          </a:xfrm>
          <a:prstGeom prst="line">
            <a:avLst/>
          </a:prstGeom>
          <a:ln w="158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Afbeelding 9" descr="alle silhouetten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929322" y="-1"/>
            <a:ext cx="3214678" cy="1259281"/>
          </a:xfrm>
          <a:prstGeom prst="rect">
            <a:avLst/>
          </a:prstGeom>
        </p:spPr>
      </p:pic>
      <p:pic>
        <p:nvPicPr>
          <p:cNvPr id="12" name="Afbeelding 11" descr="logo grijs-zwart-rozekopie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804416" cy="1258824"/>
          </a:xfrm>
          <a:prstGeom prst="rect">
            <a:avLst/>
          </a:prstGeom>
        </p:spPr>
      </p:pic>
      <p:sp>
        <p:nvSpPr>
          <p:cNvPr id="11" name="Rechthoek 10"/>
          <p:cNvSpPr/>
          <p:nvPr userDrawn="1"/>
        </p:nvSpPr>
        <p:spPr>
          <a:xfrm>
            <a:off x="1785918" y="-1"/>
            <a:ext cx="4214842" cy="1256233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latin typeface="Cambria" pitchFamily="18" charset="0"/>
            </a:endParaRPr>
          </a:p>
        </p:txBody>
      </p:sp>
      <p:cxnSp>
        <p:nvCxnSpPr>
          <p:cNvPr id="14" name="Rechte verbindingslijn 13"/>
          <p:cNvCxnSpPr/>
          <p:nvPr userDrawn="1"/>
        </p:nvCxnSpPr>
        <p:spPr>
          <a:xfrm flipV="1">
            <a:off x="1796716" y="1245755"/>
            <a:ext cx="73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52" y="24039"/>
            <a:ext cx="7786742" cy="976069"/>
          </a:xfrm>
        </p:spPr>
        <p:txBody>
          <a:bodyPr/>
          <a:lstStyle/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8728" y="1285860"/>
            <a:ext cx="7300906" cy="4857784"/>
          </a:xfrm>
        </p:spPr>
        <p:txBody>
          <a:bodyPr/>
          <a:lstStyle>
            <a:lvl1pPr>
              <a:lnSpc>
                <a:spcPct val="80000"/>
              </a:lnSpc>
              <a:defRPr>
                <a:latin typeface="+mn-lt"/>
              </a:defRPr>
            </a:lvl1pPr>
            <a:lvl2pPr>
              <a:lnSpc>
                <a:spcPct val="90000"/>
              </a:lnSpc>
              <a:spcAft>
                <a:spcPts val="200"/>
              </a:spcAft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1285852" y="6356350"/>
            <a:ext cx="1304948" cy="365125"/>
          </a:xfrm>
        </p:spPr>
        <p:txBody>
          <a:bodyPr/>
          <a:lstStyle/>
          <a:p>
            <a:fld id="{E32F4E2E-738B-4331-818E-765432A83D05}" type="datetime1">
              <a:rPr lang="nl-BE" smtClean="0"/>
              <a:pPr/>
              <a:t>6/06/2012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www.cvoleuven.be</a:t>
            </a:r>
            <a:endParaRPr lang="nl-BE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496B-E89C-4BC8-9FB2-5F81ADA302FC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8608-F539-4DB2-859B-50E5E20FF513}" type="datetime1">
              <a:rPr lang="nl-BE" smtClean="0"/>
              <a:pPr/>
              <a:t>6/06/2012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www.cvoleuven.be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496B-E89C-4BC8-9FB2-5F81ADA302FC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504928" y="1600200"/>
            <a:ext cx="3495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191100" y="1600200"/>
            <a:ext cx="3495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F9470-3C6E-468E-818F-6F546B9F6406}" type="datetime1">
              <a:rPr lang="nl-BE" smtClean="0"/>
              <a:pPr/>
              <a:t>6/06/2012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www.cvoleuven.be</a:t>
            </a:r>
            <a:endParaRPr lang="nl-BE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496B-E89C-4BC8-9FB2-5F81ADA302FC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500166" y="1428736"/>
            <a:ext cx="3571900" cy="74613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1503340" y="2174875"/>
            <a:ext cx="356872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5143504" y="1428736"/>
            <a:ext cx="3543296" cy="74613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5116672" y="2174875"/>
            <a:ext cx="357012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D796-A7D4-4F4D-A35F-758CC5AB9D6B}" type="datetime1">
              <a:rPr lang="nl-BE" smtClean="0"/>
              <a:pPr/>
              <a:t>6/06/2012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www.cvoleuven.be</a:t>
            </a:r>
            <a:endParaRPr lang="nl-BE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496B-E89C-4BC8-9FB2-5F81ADA302FC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52" y="71414"/>
            <a:ext cx="7715304" cy="71438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B1B56-A731-4BAD-BC46-B2824A55BEDB}" type="datetime1">
              <a:rPr lang="nl-BE" smtClean="0"/>
              <a:pPr/>
              <a:t>6/06/2012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www.cvoleuven.be</a:t>
            </a:r>
            <a:endParaRPr lang="nl-BE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496B-E89C-4BC8-9FB2-5F81ADA302FC}" type="slidenum">
              <a:rPr lang="nl-BE" smtClean="0"/>
              <a:pPr/>
              <a:t>‹nr.›</a:t>
            </a:fld>
            <a:endParaRPr lang="nl-BE"/>
          </a:p>
        </p:txBody>
      </p:sp>
      <p:sp>
        <p:nvSpPr>
          <p:cNvPr id="6" name="Rechthoek 5"/>
          <p:cNvSpPr/>
          <p:nvPr userDrawn="1"/>
        </p:nvSpPr>
        <p:spPr>
          <a:xfrm>
            <a:off x="1214414" y="0"/>
            <a:ext cx="7929585" cy="857232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latin typeface="+mj-lt"/>
            </a:endParaRPr>
          </a:p>
        </p:txBody>
      </p:sp>
      <p:pic>
        <p:nvPicPr>
          <p:cNvPr id="7" name="Afbeelding 6" descr="logo grijs-zwart-rozekopie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28769" cy="85723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28728" y="1214422"/>
            <a:ext cx="2571768" cy="107157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071934" y="1214422"/>
            <a:ext cx="4614866" cy="491174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428728" y="2285992"/>
            <a:ext cx="2571768" cy="384017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1428728" y="6357958"/>
            <a:ext cx="1376386" cy="365125"/>
          </a:xfrm>
        </p:spPr>
        <p:txBody>
          <a:bodyPr/>
          <a:lstStyle>
            <a:lvl1pPr algn="ctr">
              <a:defRPr/>
            </a:lvl1pPr>
          </a:lstStyle>
          <a:p>
            <a:fld id="{94806158-F2DF-4942-B4A2-2A9C20AC0E72}" type="datetime1">
              <a:rPr lang="nl-BE" smtClean="0"/>
              <a:pPr/>
              <a:t>6/06/2012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www.cvoleuven.be</a:t>
            </a:r>
            <a:endParaRPr lang="nl-BE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496B-E89C-4BC8-9FB2-5F81ADA302FC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71604" y="4800600"/>
            <a:ext cx="5707084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571604" y="1428735"/>
            <a:ext cx="5707084" cy="3298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571604" y="5367338"/>
            <a:ext cx="5707084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1571604" y="6357958"/>
            <a:ext cx="1304948" cy="365125"/>
          </a:xfrm>
        </p:spPr>
        <p:txBody>
          <a:bodyPr/>
          <a:lstStyle/>
          <a:p>
            <a:fld id="{FEE4A5CA-DE1B-4A60-BAD6-49F52DDAADB0}" type="datetime1">
              <a:rPr lang="nl-BE" smtClean="0"/>
              <a:pPr/>
              <a:t>6/06/2012</a:t>
            </a:fld>
            <a:endParaRPr lang="nl-BE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www.cvoleuven.be</a:t>
            </a:r>
            <a:endParaRPr lang="nl-BE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496B-E89C-4BC8-9FB2-5F81ADA302FC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latin typeface="+mj-lt"/>
            </a:endParaRPr>
          </a:p>
        </p:txBody>
      </p:sp>
      <p:sp>
        <p:nvSpPr>
          <p:cNvPr id="11" name="Rechthoek 10"/>
          <p:cNvSpPr/>
          <p:nvPr/>
        </p:nvSpPr>
        <p:spPr>
          <a:xfrm>
            <a:off x="-2" y="0"/>
            <a:ext cx="1224000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latin typeface="+mj-lt"/>
            </a:endParaRPr>
          </a:p>
        </p:txBody>
      </p:sp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285852" y="71414"/>
            <a:ext cx="7715304" cy="92869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500166" y="1600200"/>
            <a:ext cx="718663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500166" y="6357958"/>
            <a:ext cx="1143008" cy="365125"/>
          </a:xfrm>
          <a:prstGeom prst="rect">
            <a:avLst/>
          </a:prstGeom>
        </p:spPr>
        <p:txBody>
          <a:bodyPr vert="horz" lIns="72000" tIns="72000" rIns="72000" bIns="7200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 algn="ctr"/>
            <a:fld id="{898B87C4-56FA-4D76-A617-9DCF9C0D0D56}" type="datetime1">
              <a:rPr lang="nl-BE" smtClean="0"/>
              <a:pPr algn="ctr"/>
              <a:t>6/06/2012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2786050" y="6356350"/>
            <a:ext cx="36433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r>
              <a:rPr lang="nl-BE" dirty="0" err="1" smtClean="0"/>
              <a:t>www.cvoleuven.be</a:t>
            </a:r>
            <a:endParaRPr lang="nl-BE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fld id="{A867496B-E89C-4BC8-9FB2-5F81ADA302FC}" type="slidenum">
              <a:rPr lang="nl-BE" smtClean="0"/>
              <a:pPr/>
              <a:t>‹nr.›</a:t>
            </a:fld>
            <a:endParaRPr lang="nl-BE" dirty="0"/>
          </a:p>
        </p:txBody>
      </p:sp>
      <p:pic>
        <p:nvPicPr>
          <p:cNvPr id="9" name="Afbeelding 8" descr="alle silhouetten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6375050"/>
            <a:ext cx="1214414" cy="475720"/>
          </a:xfrm>
          <a:prstGeom prst="rect">
            <a:avLst/>
          </a:prstGeom>
        </p:spPr>
      </p:pic>
      <p:pic>
        <p:nvPicPr>
          <p:cNvPr id="10" name="Afbeelding 9" descr="logo grijs-zwart-rozekopie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1228769" cy="857232"/>
          </a:xfrm>
          <a:prstGeom prst="rect">
            <a:avLst/>
          </a:prstGeom>
        </p:spPr>
      </p:pic>
      <p:cxnSp>
        <p:nvCxnSpPr>
          <p:cNvPr id="15" name="Rechte verbindingslijn 14"/>
          <p:cNvCxnSpPr/>
          <p:nvPr/>
        </p:nvCxnSpPr>
        <p:spPr>
          <a:xfrm flipV="1">
            <a:off x="0" y="1071546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/>
          <p:cNvCxnSpPr/>
          <p:nvPr/>
        </p:nvCxnSpPr>
        <p:spPr>
          <a:xfrm rot="5400000">
            <a:off x="-1678019" y="3964773"/>
            <a:ext cx="5785660" cy="794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0" r:id="rId3"/>
    <p:sldLayoutId id="2147483655" r:id="rId4"/>
    <p:sldLayoutId id="2147483652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lnSpc>
          <a:spcPct val="80000"/>
        </a:lnSpc>
        <a:spcBef>
          <a:spcPct val="0"/>
        </a:spcBef>
        <a:buNone/>
        <a:defRPr sz="4400" b="0" kern="1200" spc="-15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Verdana" pitchFamily="34" charset="0"/>
          <a:cs typeface="Verdana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32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1"/>
        </a:buClr>
        <a:buFont typeface="Verdana" pitchFamily="34" charset="0"/>
        <a:buChar char="−"/>
        <a:defRPr sz="28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Pfaff%20Duits.mp4" TargetMode="Externa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85918" y="764704"/>
            <a:ext cx="7358082" cy="487899"/>
          </a:xfrm>
        </p:spPr>
        <p:txBody>
          <a:bodyPr>
            <a:noAutofit/>
          </a:bodyPr>
          <a:lstStyle/>
          <a:p>
            <a:r>
              <a:rPr lang="nl-BE" sz="4400" dirty="0"/>
              <a:t>WORKSHOP MOTIVEREND COACHEN</a:t>
            </a:r>
            <a:br>
              <a:rPr lang="nl-BE" sz="4400" dirty="0"/>
            </a:br>
            <a:endParaRPr lang="nl-BE" sz="4400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www.cvoleuven.be</a:t>
            </a: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ln w="38100">
            <a:noFill/>
          </a:ln>
        </p:spPr>
        <p:txBody>
          <a:bodyPr/>
          <a:lstStyle/>
          <a:p>
            <a:r>
              <a:rPr lang="nl-BE" dirty="0" smtClean="0"/>
              <a:t>Oefening 3: taaldossiers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endParaRPr lang="nl-NL" sz="4000" dirty="0"/>
          </a:p>
          <a:p>
            <a:pPr lvl="1">
              <a:buFont typeface="Wingdings" pitchFamily="2" charset="2"/>
              <a:buChar char="§"/>
            </a:pPr>
            <a:r>
              <a:rPr lang="nl-BE" sz="3200" i="1" dirty="0" smtClean="0"/>
              <a:t>Neem het taaldossier en het rapport van </a:t>
            </a:r>
            <a:r>
              <a:rPr lang="nl-BE" sz="3200" i="1" dirty="0" err="1" smtClean="0"/>
              <a:t>Sindy</a:t>
            </a:r>
            <a:r>
              <a:rPr lang="nl-BE" sz="3200" i="1" dirty="0" smtClean="0"/>
              <a:t> door.  Wat valt op?</a:t>
            </a:r>
          </a:p>
          <a:p>
            <a:pPr lvl="1">
              <a:buFont typeface="Wingdings" pitchFamily="2" charset="2"/>
              <a:buChar char="§"/>
            </a:pPr>
            <a:r>
              <a:rPr lang="nl-BE" sz="3200" i="1" dirty="0" smtClean="0"/>
              <a:t>Hoe zou je het motivatiegesprek concreet aanpakken? Welke </a:t>
            </a:r>
            <a:r>
              <a:rPr lang="nl-BE" sz="3200" i="1" dirty="0" err="1" smtClean="0"/>
              <a:t>motivator</a:t>
            </a:r>
            <a:r>
              <a:rPr lang="nl-BE" sz="3200" i="1" dirty="0" smtClean="0"/>
              <a:t>(en) uit het palet bespeel je?</a:t>
            </a:r>
          </a:p>
          <a:p>
            <a:pPr lvl="1">
              <a:buFont typeface="Wingdings" pitchFamily="2" charset="2"/>
              <a:buChar char="§"/>
            </a:pPr>
            <a:r>
              <a:rPr lang="nl-BE" sz="3200" i="1" dirty="0" smtClean="0"/>
              <a:t>Vul het vak ‘te bespreken’ in.</a:t>
            </a:r>
            <a:endParaRPr lang="nl-BE" sz="3200" i="1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D9960-C7FB-46BE-B0F1-0BBC7647D9F2}" type="datetime1">
              <a:rPr lang="nl-NL" smtClean="0"/>
              <a:t>6-6-2012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workshop motiverend coachen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C83EE-5AFB-4C0B-A23D-62BA4B334509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75137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ln w="38100">
            <a:noFill/>
          </a:ln>
        </p:spPr>
        <p:txBody>
          <a:bodyPr/>
          <a:lstStyle/>
          <a:p>
            <a:r>
              <a:rPr lang="nl-BE" dirty="0" smtClean="0"/>
              <a:t>Afsluiter: eigen ervaring?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BE" i="1" dirty="0" smtClean="0"/>
          </a:p>
          <a:p>
            <a:r>
              <a:rPr lang="nl-BE" i="1" dirty="0" smtClean="0"/>
              <a:t>Hoe motiveer jij je cursisten in de lespraktijk? </a:t>
            </a:r>
            <a:r>
              <a:rPr lang="nl-BE" i="1" dirty="0"/>
              <a:t>Wat werkt?  </a:t>
            </a:r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D25E-9B38-4255-BF58-3BCEF6531E08}" type="datetime1">
              <a:rPr lang="nl-NL" smtClean="0"/>
              <a:t>6-6-2012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workshop motiverend coachen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C83EE-5AFB-4C0B-A23D-62BA4B334509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175058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ln w="38100">
            <a:noFill/>
          </a:ln>
        </p:spPr>
        <p:txBody>
          <a:bodyPr/>
          <a:lstStyle/>
          <a:p>
            <a:r>
              <a:rPr lang="nl-BE" dirty="0" smtClean="0"/>
              <a:t>Wat vinden wij belangrijk?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Wingdings" pitchFamily="2" charset="2"/>
              <a:buChar char="§"/>
            </a:pPr>
            <a:endParaRPr lang="nl-BE" sz="3000" i="1" dirty="0" smtClean="0"/>
          </a:p>
          <a:p>
            <a:pPr lvl="1">
              <a:buFont typeface="Wingdings" pitchFamily="2" charset="2"/>
              <a:buChar char="§"/>
            </a:pPr>
            <a:r>
              <a:rPr lang="nl-BE" sz="3000" i="1" dirty="0" smtClean="0"/>
              <a:t>het </a:t>
            </a:r>
            <a:r>
              <a:rPr lang="nl-BE" sz="3000" i="1" dirty="0"/>
              <a:t>positieve stimuleren</a:t>
            </a:r>
            <a:endParaRPr lang="nl-NL" sz="4300" i="1" dirty="0"/>
          </a:p>
          <a:p>
            <a:pPr lvl="1">
              <a:buFont typeface="Wingdings" pitchFamily="2" charset="2"/>
              <a:buChar char="§"/>
            </a:pPr>
            <a:r>
              <a:rPr lang="nl-BE" sz="3000" i="1" dirty="0" smtClean="0"/>
              <a:t>aandacht voor het taalprobleem én voor de persoon</a:t>
            </a:r>
            <a:endParaRPr lang="nl-NL" sz="4300" i="1" dirty="0" smtClean="0"/>
          </a:p>
          <a:p>
            <a:pPr lvl="1">
              <a:buFont typeface="Wingdings" pitchFamily="2" charset="2"/>
              <a:buChar char="§"/>
            </a:pPr>
            <a:r>
              <a:rPr lang="nl-BE" sz="3000" i="1" dirty="0" smtClean="0"/>
              <a:t>regelmatig </a:t>
            </a:r>
            <a:r>
              <a:rPr lang="nl-BE" sz="3000" i="1" dirty="0"/>
              <a:t>complimenten geven</a:t>
            </a:r>
            <a:endParaRPr lang="nl-NL" sz="4300" i="1" dirty="0"/>
          </a:p>
          <a:p>
            <a:pPr lvl="1">
              <a:buFont typeface="Wingdings" pitchFamily="2" charset="2"/>
              <a:buChar char="§"/>
            </a:pPr>
            <a:r>
              <a:rPr lang="nl-BE" sz="3000" i="1" dirty="0"/>
              <a:t>het goede voorbeeld </a:t>
            </a:r>
            <a:r>
              <a:rPr lang="nl-BE" sz="3000" i="1" dirty="0" smtClean="0"/>
              <a:t>geven </a:t>
            </a:r>
          </a:p>
          <a:p>
            <a:pPr lvl="1">
              <a:buFont typeface="Wingdings" pitchFamily="2" charset="2"/>
              <a:buChar char="§"/>
            </a:pPr>
            <a:r>
              <a:rPr lang="nl-BE" sz="3000" i="1" dirty="0" smtClean="0"/>
              <a:t>verwachtingen</a:t>
            </a:r>
            <a:r>
              <a:rPr lang="nl-BE" sz="3000" i="1" dirty="0"/>
              <a:t>, doelstellingen opvragen</a:t>
            </a:r>
            <a:endParaRPr lang="nl-NL" sz="4300" i="1" dirty="0"/>
          </a:p>
          <a:p>
            <a:pPr lvl="1">
              <a:buFont typeface="Wingdings" pitchFamily="2" charset="2"/>
              <a:buChar char="§"/>
            </a:pPr>
            <a:r>
              <a:rPr lang="nl-BE" sz="3000" i="1" dirty="0"/>
              <a:t>engagement ten opzichte van studenten</a:t>
            </a:r>
            <a:endParaRPr lang="nl-NL" sz="4300" i="1" dirty="0"/>
          </a:p>
          <a:p>
            <a:pPr lvl="1">
              <a:buFont typeface="Wingdings" pitchFamily="2" charset="2"/>
              <a:buChar char="§"/>
            </a:pPr>
            <a:r>
              <a:rPr lang="nl-BE" sz="3000" i="1" dirty="0" smtClean="0"/>
              <a:t>oprecht </a:t>
            </a:r>
            <a:r>
              <a:rPr lang="nl-BE" sz="3000" i="1" dirty="0"/>
              <a:t>willen helpen en luisteren</a:t>
            </a:r>
            <a:endParaRPr lang="nl-NL" sz="4300" i="1" dirty="0"/>
          </a:p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B8FA-DCAC-485B-8B9A-AAE451CD3895}" type="datetime1">
              <a:rPr lang="nl-NL" smtClean="0"/>
              <a:t>6-6-2012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workshop motiverend coachen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C83EE-5AFB-4C0B-A23D-62BA4B334509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57658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918" y="1600200"/>
            <a:ext cx="499016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5600-DBF0-4721-9766-BF483F5CCB9F}" type="datetime1">
              <a:rPr lang="nl-NL" smtClean="0"/>
              <a:t>6-6-2012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workshop motiverend coachen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C83EE-5AFB-4C0B-A23D-62BA4B334509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50655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TRAJECTBEGELEIDING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2627784" y="1285860"/>
            <a:ext cx="6101850" cy="4857784"/>
          </a:xfrm>
        </p:spPr>
        <p:txBody>
          <a:bodyPr/>
          <a:lstStyle/>
          <a:p>
            <a:pPr marL="0" indent="0">
              <a:buNone/>
            </a:pPr>
            <a:endParaRPr lang="nl-BE" dirty="0"/>
          </a:p>
          <a:p>
            <a:r>
              <a:rPr lang="nl-BE" sz="4800" dirty="0" smtClean="0"/>
              <a:t>Wat? </a:t>
            </a:r>
          </a:p>
          <a:p>
            <a:pPr marL="0" indent="0">
              <a:buNone/>
            </a:pPr>
            <a:endParaRPr lang="nl-BE" sz="4800" dirty="0" smtClean="0"/>
          </a:p>
          <a:p>
            <a:r>
              <a:rPr lang="nl-BE" sz="4800" dirty="0" smtClean="0"/>
              <a:t>Waarom</a:t>
            </a:r>
            <a:r>
              <a:rPr lang="nl-BE" sz="4800" dirty="0"/>
              <a:t>?</a:t>
            </a:r>
          </a:p>
          <a:p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B53BF-EF01-42FB-A3F2-B2CDF522CB5D}" type="datetime1">
              <a:rPr lang="nl-NL" smtClean="0"/>
              <a:t>6-6-2012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workshop motiverend coachen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C83EE-5AFB-4C0B-A23D-62BA4B334509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09217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http://www.presseurop.eu/files/VADOT_grece-dett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196752"/>
            <a:ext cx="7344816" cy="49921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C573C-5739-4285-9276-C11336BDE927}" type="datetime1">
              <a:rPr lang="nl-NL" smtClean="0"/>
              <a:t>6-6-2012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workshop motiverend coachen</a:t>
            </a: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C83EE-5AFB-4C0B-A23D-62BA4B334509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84837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WAAROM?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835696" y="1285860"/>
            <a:ext cx="6893938" cy="4857784"/>
          </a:xfrm>
        </p:spPr>
        <p:txBody>
          <a:bodyPr>
            <a:normAutofit/>
          </a:bodyPr>
          <a:lstStyle/>
          <a:p>
            <a:endParaRPr lang="nl-BE" dirty="0" smtClean="0"/>
          </a:p>
          <a:p>
            <a:r>
              <a:rPr lang="nl-BE" dirty="0" smtClean="0"/>
              <a:t>decreet </a:t>
            </a:r>
            <a:r>
              <a:rPr lang="nl-BE" dirty="0"/>
              <a:t>15-06-2007</a:t>
            </a:r>
          </a:p>
          <a:p>
            <a:endParaRPr lang="nl-BE" dirty="0"/>
          </a:p>
          <a:p>
            <a:r>
              <a:rPr lang="nl-BE" dirty="0" err="1" smtClean="0"/>
              <a:t>Grundtvig</a:t>
            </a:r>
            <a:r>
              <a:rPr lang="nl-BE" dirty="0" smtClean="0"/>
              <a:t> </a:t>
            </a:r>
            <a:r>
              <a:rPr lang="nl-BE" dirty="0"/>
              <a:t>2010-2012</a:t>
            </a:r>
          </a:p>
          <a:p>
            <a:endParaRPr lang="nl-BE" dirty="0"/>
          </a:p>
          <a:p>
            <a:r>
              <a:rPr lang="nl-BE" dirty="0" smtClean="0"/>
              <a:t>slaagkansen </a:t>
            </a:r>
            <a:r>
              <a:rPr lang="nl-BE" dirty="0"/>
              <a:t>verhogen </a:t>
            </a:r>
            <a:endParaRPr lang="nl-BE" dirty="0" smtClean="0"/>
          </a:p>
          <a:p>
            <a:r>
              <a:rPr lang="nl-BE" dirty="0" smtClean="0"/>
              <a:t>cursisten </a:t>
            </a:r>
            <a:r>
              <a:rPr lang="nl-BE" dirty="0"/>
              <a:t>helpen om </a:t>
            </a:r>
            <a:r>
              <a:rPr lang="nl-BE" dirty="0" smtClean="0"/>
              <a:t>hun doelen </a:t>
            </a:r>
            <a:r>
              <a:rPr lang="nl-BE" dirty="0"/>
              <a:t>te bereiken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B53BF-EF01-42FB-A3F2-B2CDF522CB5D}" type="datetime1">
              <a:rPr lang="nl-NL" smtClean="0"/>
              <a:t>6-6-2012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workshop motiverend coachen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C83EE-5AFB-4C0B-A23D-62BA4B334509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82595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ln w="38100">
            <a:noFill/>
          </a:ln>
        </p:spPr>
        <p:txBody>
          <a:bodyPr/>
          <a:lstStyle/>
          <a:p>
            <a:r>
              <a:rPr lang="nl-BE" dirty="0" smtClean="0"/>
              <a:t>WAT DOEN WIJ?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907704" y="1285860"/>
            <a:ext cx="6821930" cy="485778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BE" dirty="0"/>
          </a:p>
          <a:p>
            <a:r>
              <a:rPr lang="nl-BE" dirty="0" smtClean="0"/>
              <a:t>taaldossiers</a:t>
            </a:r>
            <a:r>
              <a:rPr lang="nl-BE" dirty="0"/>
              <a:t>: vragenlijst + rapport</a:t>
            </a:r>
          </a:p>
          <a:p>
            <a:endParaRPr lang="nl-BE" dirty="0"/>
          </a:p>
          <a:p>
            <a:r>
              <a:rPr lang="nl-BE" dirty="0" smtClean="0"/>
              <a:t>motivatiegesprekken</a:t>
            </a:r>
            <a:endParaRPr lang="nl-BE" dirty="0"/>
          </a:p>
          <a:p>
            <a:endParaRPr lang="nl-BE" dirty="0"/>
          </a:p>
          <a:p>
            <a:r>
              <a:rPr lang="nl-BE" dirty="0"/>
              <a:t>r</a:t>
            </a:r>
            <a:r>
              <a:rPr lang="nl-BE" dirty="0" smtClean="0"/>
              <a:t>emediëring</a:t>
            </a:r>
          </a:p>
          <a:p>
            <a:pPr>
              <a:buNone/>
            </a:pPr>
            <a:r>
              <a:rPr lang="nl-BE" i="1" dirty="0" smtClean="0">
                <a:sym typeface="Wingdings" pitchFamily="2" charset="2"/>
              </a:rPr>
              <a:t>          </a:t>
            </a:r>
            <a:r>
              <a:rPr lang="nl-BE" i="1" dirty="0" smtClean="0"/>
              <a:t>2011-2012:	4 studiegroepjes</a:t>
            </a:r>
          </a:p>
          <a:p>
            <a:pPr>
              <a:buNone/>
            </a:pPr>
            <a:r>
              <a:rPr lang="nl-BE" i="1" dirty="0" smtClean="0">
                <a:sym typeface="Wingdings" pitchFamily="2" charset="2"/>
              </a:rPr>
              <a:t>        </a:t>
            </a:r>
            <a:r>
              <a:rPr lang="nl-BE" i="1" dirty="0">
                <a:sym typeface="Wingdings" pitchFamily="2" charset="2"/>
              </a:rPr>
              <a:t> </a:t>
            </a:r>
            <a:r>
              <a:rPr lang="nl-BE" i="1" dirty="0"/>
              <a:t> </a:t>
            </a:r>
            <a:r>
              <a:rPr lang="nl-BE" i="1" dirty="0" smtClean="0"/>
              <a:t>2012-2013:	extra </a:t>
            </a:r>
            <a:r>
              <a:rPr lang="nl-BE" i="1" dirty="0"/>
              <a:t>groepje </a:t>
            </a:r>
            <a:r>
              <a:rPr lang="nl-BE" i="1" dirty="0" smtClean="0"/>
              <a:t>					logopedie en             				schrijven</a:t>
            </a:r>
            <a:endParaRPr lang="nl-NL" sz="5400" i="1" dirty="0"/>
          </a:p>
          <a:p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B53BF-EF01-42FB-A3F2-B2CDF522CB5D}" type="datetime1">
              <a:rPr lang="nl-NL" smtClean="0"/>
              <a:t>6-6-2012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workshop motiverend coachen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C83EE-5AFB-4C0B-A23D-62BA4B334509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63831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ln w="38100">
            <a:noFill/>
          </a:ln>
        </p:spPr>
        <p:txBody>
          <a:bodyPr/>
          <a:lstStyle/>
          <a:p>
            <a:r>
              <a:rPr lang="nl-BE" dirty="0" smtClean="0"/>
              <a:t>Oefening 1: prestatie en motivatie</a:t>
            </a:r>
            <a:endParaRPr lang="nl-NL" dirty="0"/>
          </a:p>
        </p:txBody>
      </p:sp>
      <p:pic>
        <p:nvPicPr>
          <p:cNvPr id="4" name="table"/>
          <p:cNvPicPr>
            <a:picLocks noGrp="1" noChangeAspect="1"/>
          </p:cNvPicPr>
          <p:nvPr>
            <p:ph idx="1"/>
          </p:nvPr>
        </p:nvPicPr>
        <p:blipFill>
          <a:blip r:embed="rId2">
            <a:grayscl/>
          </a:blip>
          <a:stretch>
            <a:fillRect/>
          </a:stretch>
        </p:blipFill>
        <p:spPr>
          <a:xfrm>
            <a:off x="2123728" y="1628800"/>
            <a:ext cx="5944115" cy="4505334"/>
          </a:xfrm>
          <a:prstGeom prst="rect">
            <a:avLst/>
          </a:prstGeom>
          <a:noFill/>
        </p:spPr>
      </p:pic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B15CB-A210-410C-B15D-951BC31E1464}" type="datetime1">
              <a:rPr lang="nl-NL" smtClean="0"/>
              <a:t>6-6-2012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workshop motiverend coachen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C83EE-5AFB-4C0B-A23D-62BA4B334509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740008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ln w="38100">
            <a:noFill/>
          </a:ln>
        </p:spPr>
        <p:txBody>
          <a:bodyPr>
            <a:normAutofit/>
          </a:bodyPr>
          <a:lstStyle/>
          <a:p>
            <a:r>
              <a:rPr lang="nl-BE" sz="4800" dirty="0" smtClean="0"/>
              <a:t>Een voorbeeld</a:t>
            </a:r>
            <a:endParaRPr lang="nl-BE" sz="4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 i="1" dirty="0" smtClean="0"/>
          </a:p>
          <a:p>
            <a:r>
              <a:rPr lang="nl-BE" i="1" dirty="0" smtClean="0"/>
              <a:t>Wat </a:t>
            </a:r>
            <a:r>
              <a:rPr lang="nl-BE" i="1" dirty="0"/>
              <a:t>valt er op in dit filmpje? </a:t>
            </a:r>
            <a:endParaRPr lang="nl-BE" i="1" dirty="0" smtClean="0"/>
          </a:p>
          <a:p>
            <a:r>
              <a:rPr lang="nl-BE" i="1" dirty="0" smtClean="0"/>
              <a:t>Kunnen </a:t>
            </a:r>
            <a:r>
              <a:rPr lang="nl-BE" i="1" dirty="0"/>
              <a:t>jullie </a:t>
            </a:r>
            <a:r>
              <a:rPr lang="nl-BE" i="1" dirty="0" smtClean="0"/>
              <a:t>hem </a:t>
            </a:r>
            <a:r>
              <a:rPr lang="nl-BE" i="1" dirty="0"/>
              <a:t>in het schema motivatie/prestatie plaatsen?</a:t>
            </a:r>
          </a:p>
        </p:txBody>
      </p:sp>
      <p:graphicFrame>
        <p:nvGraphicFramePr>
          <p:cNvPr id="4" name="Object 3">
            <a:hlinkClick r:id="rId3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4182409"/>
              </p:ext>
            </p:extLst>
          </p:nvPr>
        </p:nvGraphicFramePr>
        <p:xfrm>
          <a:off x="3916363" y="3086100"/>
          <a:ext cx="1309687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Packager Shell-object" showAsIcon="1" r:id="rId4" imgW="1309320" imgH="685440" progId="Package">
                  <p:embed/>
                </p:oleObj>
              </mc:Choice>
              <mc:Fallback>
                <p:oleObj name="Packager Shell-object" showAsIcon="1" r:id="rId4" imgW="1309320" imgH="6854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16363" y="3086100"/>
                        <a:ext cx="1309687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9005-D2C8-469D-A6CB-30B6DD076CFC}" type="datetime1">
              <a:rPr lang="nl-NL" smtClean="0"/>
              <a:t>6-6-2012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workshop motiverend coachen</a:t>
            </a: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C83EE-5AFB-4C0B-A23D-62BA4B334509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638517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ln w="38100">
            <a:noFill/>
          </a:ln>
        </p:spPr>
        <p:txBody>
          <a:bodyPr/>
          <a:lstStyle/>
          <a:p>
            <a:r>
              <a:rPr lang="nl-BE" dirty="0" smtClean="0"/>
              <a:t>Oefening 2: motivatiepalet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BE" i="1" dirty="0" smtClean="0"/>
          </a:p>
          <a:p>
            <a:r>
              <a:rPr lang="nl-BE" i="1" dirty="0" smtClean="0"/>
              <a:t>Wat </a:t>
            </a:r>
            <a:r>
              <a:rPr lang="nl-BE" i="1" dirty="0"/>
              <a:t>motiveert jou of je cursisten om </a:t>
            </a:r>
            <a:r>
              <a:rPr lang="nl-BE" i="1" dirty="0" smtClean="0"/>
              <a:t>een taal </a:t>
            </a:r>
            <a:r>
              <a:rPr lang="nl-BE" i="1" dirty="0"/>
              <a:t>te leren of </a:t>
            </a:r>
            <a:r>
              <a:rPr lang="nl-BE" i="1" dirty="0" smtClean="0"/>
              <a:t> –  meer algemeen –  </a:t>
            </a:r>
            <a:br>
              <a:rPr lang="nl-BE" i="1" dirty="0" smtClean="0"/>
            </a:br>
            <a:r>
              <a:rPr lang="nl-BE" i="1" dirty="0" smtClean="0"/>
              <a:t>om </a:t>
            </a:r>
            <a:r>
              <a:rPr lang="nl-BE" i="1" dirty="0"/>
              <a:t>een </a:t>
            </a:r>
            <a:r>
              <a:rPr lang="nl-BE" i="1" dirty="0" smtClean="0"/>
              <a:t>opdracht </a:t>
            </a:r>
            <a:r>
              <a:rPr lang="nl-BE" i="1" dirty="0"/>
              <a:t>uit te voeren? </a:t>
            </a:r>
            <a:endParaRPr lang="nl-BE" i="1" dirty="0" smtClean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837E-9444-4D95-B9C4-351A7557E99F}" type="datetime1">
              <a:rPr lang="nl-NL" smtClean="0"/>
              <a:t>6-6-2012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workshop motiverend coachen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C83EE-5AFB-4C0B-A23D-62BA4B334509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0207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smtClean="0"/>
              <a:t>www.cvoleuven.be</a:t>
            </a:r>
            <a:endParaRPr lang="nl-BE" dirty="0"/>
          </a:p>
        </p:txBody>
      </p:sp>
      <p:pic>
        <p:nvPicPr>
          <p:cNvPr id="6" name="Tijdelijke aanduiding voor inhoud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772816"/>
            <a:ext cx="6166525" cy="4032448"/>
          </a:xfrm>
        </p:spPr>
      </p:pic>
    </p:spTree>
    <p:extLst>
      <p:ext uri="{BB962C8B-B14F-4D97-AF65-F5344CB8AC3E}">
        <p14:creationId xmlns:p14="http://schemas.microsoft.com/office/powerpoint/2010/main" val="2099842126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Voorstelling SJABLOON CVO">
  <a:themeElements>
    <a:clrScheme name="CVO thema ppt">
      <a:dk1>
        <a:sysClr val="windowText" lastClr="000000"/>
      </a:dk1>
      <a:lt1>
        <a:sysClr val="window" lastClr="FFFFFF"/>
      </a:lt1>
      <a:dk2>
        <a:srgbClr val="666666"/>
      </a:dk2>
      <a:lt2>
        <a:srgbClr val="D8D8D8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</TotalTime>
  <Words>238</Words>
  <Application>Microsoft Office PowerPoint</Application>
  <PresentationFormat>Diavoorstelling (4:3)</PresentationFormat>
  <Paragraphs>83</Paragraphs>
  <Slides>13</Slides>
  <Notes>0</Notes>
  <HiddenSlides>0</HiddenSlides>
  <MMClips>0</MMClips>
  <ScaleCrop>false</ScaleCrop>
  <HeadingPairs>
    <vt:vector size="6" baseType="variant"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5" baseType="lpstr">
      <vt:lpstr>Voorstelling SJABLOON CVO</vt:lpstr>
      <vt:lpstr>Packager Shell-object</vt:lpstr>
      <vt:lpstr>WORKSHOP MOTIVEREND COACHEN </vt:lpstr>
      <vt:lpstr>TRAJECTBEGELEIDING</vt:lpstr>
      <vt:lpstr>PowerPoint-presentatie</vt:lpstr>
      <vt:lpstr>WAAROM?</vt:lpstr>
      <vt:lpstr>WAT DOEN WIJ?</vt:lpstr>
      <vt:lpstr>Oefening 1: prestatie en motivatie</vt:lpstr>
      <vt:lpstr>Een voorbeeld</vt:lpstr>
      <vt:lpstr>Oefening 2: motivatiepalet</vt:lpstr>
      <vt:lpstr>PowerPoint-presentatie</vt:lpstr>
      <vt:lpstr>Oefening 3: taaldossiers</vt:lpstr>
      <vt:lpstr>Afsluiter: eigen ervaring?</vt:lpstr>
      <vt:lpstr>Wat vinden wij belangrijk?</vt:lpstr>
      <vt:lpstr>PowerPoint-presentatie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Voorstelling SJABLOON CVO</dc:title>
  <dc:creator>karel.theunis</dc:creator>
  <cp:lastModifiedBy>Dorinda Dekeyser</cp:lastModifiedBy>
  <cp:revision>42</cp:revision>
  <dcterms:created xsi:type="dcterms:W3CDTF">2009-08-27T18:14:22Z</dcterms:created>
  <dcterms:modified xsi:type="dcterms:W3CDTF">2012-06-06T14:40:04Z</dcterms:modified>
</cp:coreProperties>
</file>